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2"/>
  </p:notesMasterIdLst>
  <p:handoutMasterIdLst>
    <p:handoutMasterId r:id="rId13"/>
  </p:handoutMasterIdLst>
  <p:sldIdLst>
    <p:sldId id="256" r:id="rId5"/>
    <p:sldId id="271" r:id="rId6"/>
    <p:sldId id="272" r:id="rId7"/>
    <p:sldId id="278" r:id="rId8"/>
    <p:sldId id="279" r:id="rId9"/>
    <p:sldId id="280" r:id="rId10"/>
    <p:sldId id="282" r:id="rId1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2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44" y="2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5" d="100"/>
          <a:sy n="85" d="100"/>
        </p:scale>
        <p:origin x="2955" y="5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A01BD1D9-C357-46C6-B5D5-E74D9DD7828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3C7A99A-7A7F-4A6F-BADD-42A190BA77D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F47845-1635-45E0-B750-1B9A0F78C3B3}" type="datetimeFigureOut">
              <a:rPr lang="ko-KR" altLang="en-US" smtClean="0"/>
              <a:t>2022-10-07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DB73600-1331-4CDE-8760-FB585202F7A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3713CC9-F6A7-461E-A5AC-7FC90B8AD7F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DD38B0-E7F8-47B6-B0DD-0C79E1C69C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72788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2D7A3E-BF05-4982-93FB-96615653D961}" type="datetimeFigureOut">
              <a:rPr lang="ko-KR" altLang="en-US" smtClean="0"/>
              <a:t>2022-10-07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FB9006-9043-49FE-B586-56639BFDBF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93091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4473BC-A190-44D6-A17D-30E8F4C21D7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4400" cap="small" baseline="0"/>
            </a:lvl1pPr>
          </a:lstStyle>
          <a:p>
            <a:r>
              <a:rPr lang="en-US" altLang="ko-KR" dirty="0"/>
              <a:t>Presentation Title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A18A58C-AEFD-4063-9F76-4548414B348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 cap="sm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ko-KR" dirty="0"/>
              <a:t>Your Name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4881B4-A095-4F92-BAF6-ABED6EAEC0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6B53A74-95FA-40E7-A732-4CBF582EC630}" type="datetime5">
              <a:rPr lang="en-US" altLang="ko-KR" smtClean="0"/>
              <a:t>7-Oct-22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D485FA2-C68D-494D-863B-5CF5E0DDA6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ko-KR" dirty="0"/>
              <a:t>Digital Systems Design by Prof. Kim at KAU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3FCBAD5-5CED-4681-BEC9-C9394D4079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79B20-9115-4340-8B08-A2B07E3A5B5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19603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8F5CAB-8DA2-4255-AB91-E4F6CF33EF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799" y="197822"/>
            <a:ext cx="11578282" cy="5979142"/>
          </a:xfrm>
          <a:ln>
            <a:solidFill>
              <a:schemeClr val="tx1"/>
            </a:solidFill>
          </a:ln>
        </p:spPr>
        <p:txBody>
          <a:bodyPr/>
          <a:lstStyle>
            <a:lvl1pPr marL="0" indent="0">
              <a:buFont typeface="Wingdings" panose="05000000000000000000" pitchFamily="2" charset="2"/>
              <a:buNone/>
              <a:defRPr sz="2400"/>
            </a:lvl1pPr>
            <a:lvl2pPr marL="742950" indent="-285750">
              <a:buFont typeface="Arial" panose="020B0604020202020204" pitchFamily="34" charset="0"/>
              <a:buChar char="•"/>
              <a:defRPr/>
            </a:lvl2pPr>
            <a:lvl3pPr marL="1201738" indent="-287338">
              <a:buFont typeface="Arial" panose="020B0604020202020204" pitchFamily="34" charset="0"/>
              <a:buChar char="­"/>
              <a:defRPr/>
            </a:lvl3pPr>
            <a:lvl4pPr marL="1657350" indent="-285750">
              <a:buFont typeface="Wingdings" panose="05000000000000000000" pitchFamily="2" charset="2"/>
              <a:buChar char="ü"/>
              <a:defRPr/>
            </a:lvl4pPr>
            <a:lvl5pPr marL="2116138" indent="-287338">
              <a:buFont typeface="Arial" panose="020B0604020202020204" pitchFamily="34" charset="0"/>
              <a:buChar char="­"/>
              <a:defRPr/>
            </a:lvl5pPr>
          </a:lstStyle>
          <a:p>
            <a:pPr lvl="0"/>
            <a:endParaRPr lang="ko-KR" altLang="en-US" dirty="0"/>
          </a:p>
        </p:txBody>
      </p:sp>
      <p:sp>
        <p:nvSpPr>
          <p:cNvPr id="9" name="날짜 개체 틀 8">
            <a:extLst>
              <a:ext uri="{FF2B5EF4-FFF2-40B4-BE49-F238E27FC236}">
                <a16:creationId xmlns:a16="http://schemas.microsoft.com/office/drawing/2014/main" id="{DC13E061-2B46-4EE4-B902-726403FCC9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58035-A8A0-40E7-B3E9-085691342D5A}" type="datetime5">
              <a:rPr lang="en-US" altLang="ko-KR" smtClean="0"/>
              <a:t>7-Oct-22</a:t>
            </a:fld>
            <a:endParaRPr lang="ko-KR" altLang="en-US" dirty="0"/>
          </a:p>
        </p:txBody>
      </p:sp>
      <p:sp>
        <p:nvSpPr>
          <p:cNvPr id="10" name="바닥글 개체 틀 9">
            <a:extLst>
              <a:ext uri="{FF2B5EF4-FFF2-40B4-BE49-F238E27FC236}">
                <a16:creationId xmlns:a16="http://schemas.microsoft.com/office/drawing/2014/main" id="{6F5A9A23-FCD2-4033-93FA-F559B359DA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Digital Systems Design by Prof. Kim at KAU</a:t>
            </a:r>
            <a:endParaRPr lang="ko-KR" altLang="en-US" dirty="0"/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28774644-9D7C-478D-8B16-0CCC7F553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/>
            </a:lvl1pPr>
          </a:lstStyle>
          <a:p>
            <a:fld id="{479DC7D3-0109-40AD-A769-50FF9D7BCF51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5775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8F5CAB-8DA2-4255-AB91-E4F6CF33EF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799" y="1203366"/>
            <a:ext cx="11578282" cy="4973597"/>
          </a:xfrm>
          <a:ln>
            <a:solidFill>
              <a:schemeClr val="tx1"/>
            </a:solidFill>
          </a:ln>
        </p:spPr>
        <p:txBody>
          <a:bodyPr/>
          <a:lstStyle>
            <a:lvl1pPr marL="0" indent="0">
              <a:buFont typeface="Wingdings" panose="05000000000000000000" pitchFamily="2" charset="2"/>
              <a:buNone/>
              <a:defRPr sz="2400"/>
            </a:lvl1pPr>
            <a:lvl2pPr marL="742950" indent="-285750">
              <a:buFont typeface="Arial" panose="020B0604020202020204" pitchFamily="34" charset="0"/>
              <a:buChar char="•"/>
              <a:defRPr/>
            </a:lvl2pPr>
            <a:lvl3pPr marL="1201738" indent="-287338">
              <a:buFont typeface="Arial" panose="020B0604020202020204" pitchFamily="34" charset="0"/>
              <a:buChar char="­"/>
              <a:defRPr/>
            </a:lvl3pPr>
            <a:lvl4pPr marL="1657350" indent="-285750">
              <a:buFont typeface="Wingdings" panose="05000000000000000000" pitchFamily="2" charset="2"/>
              <a:buChar char="ü"/>
              <a:defRPr/>
            </a:lvl4pPr>
            <a:lvl5pPr marL="2116138" indent="-287338">
              <a:buFont typeface="Arial" panose="020B0604020202020204" pitchFamily="34" charset="0"/>
              <a:buChar char="­"/>
              <a:defRPr/>
            </a:lvl5pPr>
          </a:lstStyle>
          <a:p>
            <a:pPr lvl="0"/>
            <a:endParaRPr lang="ko-KR" altLang="en-US" dirty="0"/>
          </a:p>
        </p:txBody>
      </p:sp>
      <p:sp>
        <p:nvSpPr>
          <p:cNvPr id="9" name="날짜 개체 틀 8">
            <a:extLst>
              <a:ext uri="{FF2B5EF4-FFF2-40B4-BE49-F238E27FC236}">
                <a16:creationId xmlns:a16="http://schemas.microsoft.com/office/drawing/2014/main" id="{DC13E061-2B46-4EE4-B902-726403FCC9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58035-A8A0-40E7-B3E9-085691342D5A}" type="datetime5">
              <a:rPr lang="en-US" altLang="ko-KR" smtClean="0"/>
              <a:t>7-Oct-22</a:t>
            </a:fld>
            <a:endParaRPr lang="ko-KR" altLang="en-US" dirty="0"/>
          </a:p>
        </p:txBody>
      </p:sp>
      <p:sp>
        <p:nvSpPr>
          <p:cNvPr id="10" name="바닥글 개체 틀 9">
            <a:extLst>
              <a:ext uri="{FF2B5EF4-FFF2-40B4-BE49-F238E27FC236}">
                <a16:creationId xmlns:a16="http://schemas.microsoft.com/office/drawing/2014/main" id="{6F5A9A23-FCD2-4033-93FA-F559B359DA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Digital Systems Design by Prof. Kim at KAU</a:t>
            </a:r>
            <a:endParaRPr lang="ko-KR" altLang="en-US" dirty="0"/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28774644-9D7C-478D-8B16-0CCC7F553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/>
            </a:lvl1pPr>
          </a:lstStyle>
          <a:p>
            <a:fld id="{479DC7D3-0109-40AD-A769-50FF9D7BCF51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13" name="제목 개체 틀 1">
            <a:extLst>
              <a:ext uri="{FF2B5EF4-FFF2-40B4-BE49-F238E27FC236}">
                <a16:creationId xmlns:a16="http://schemas.microsoft.com/office/drawing/2014/main" id="{BA73EFFE-C6DB-445F-95E4-36D9172DA5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799" y="197821"/>
            <a:ext cx="11578282" cy="91939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2400"/>
            </a:lvl1pPr>
          </a:lstStyle>
          <a:p>
            <a:r>
              <a:rPr lang="en-US" altLang="ko-KR" dirty="0"/>
              <a:t>Slide Title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493532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751BC94-36AC-4608-BE43-9D71E53FAF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4799" y="1289222"/>
            <a:ext cx="11578282" cy="48877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E0BB6B2-FEF7-4B6A-9AA1-2678CAEAEF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4799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E3E05D-ED95-4792-8EFE-E5F65533171A}" type="datetime5">
              <a:rPr lang="en-US" altLang="ko-KR" smtClean="0"/>
              <a:t>7-Oct-22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01FF9D4-6AB0-49AE-8379-648BF66EB7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ko-KR" dirty="0"/>
              <a:t>Digital Systems Design by Prof. Kim at KAU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F7EA65-41E5-4802-A926-D9B191C62C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02809" y="6348970"/>
            <a:ext cx="2780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479B20-9115-4340-8B08-A2B07E3A5B5C}" type="slidenum">
              <a:rPr lang="ko-KR" altLang="en-US" smtClean="0"/>
              <a:t>‹#›</a:t>
            </a:fld>
            <a:endParaRPr lang="ko-KR" altLang="en-US" dirty="0"/>
          </a:p>
        </p:txBody>
      </p:sp>
      <p:sp>
        <p:nvSpPr>
          <p:cNvPr id="11" name="제목 개체 틀 1">
            <a:extLst>
              <a:ext uri="{FF2B5EF4-FFF2-40B4-BE49-F238E27FC236}">
                <a16:creationId xmlns:a16="http://schemas.microsoft.com/office/drawing/2014/main" id="{DA2DD232-C902-4C3B-8E9A-942E289549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799" y="197821"/>
            <a:ext cx="11578282" cy="7922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7546762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0" r:id="rId3"/>
  </p:sldLayoutIdLst>
  <p:hf hdr="0"/>
  <p:txStyles>
    <p:titleStyle>
      <a:lvl1pPr algn="ctr" defTabSz="914400" rtl="0" eaLnBrk="1" latinLnBrk="1" hangingPunct="1">
        <a:lnSpc>
          <a:spcPct val="100000"/>
        </a:lnSpc>
        <a:spcBef>
          <a:spcPct val="0"/>
        </a:spcBef>
        <a:buNone/>
        <a:defRPr sz="4400" kern="1200" spc="-1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87338" indent="-287338" algn="l" defTabSz="914400" rtl="0" eaLnBrk="1" latinLnBrk="1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§"/>
        <a:tabLst>
          <a:tab pos="914400" algn="l"/>
          <a:tab pos="2103120" algn="l"/>
        </a:tabLst>
        <a:defRPr sz="3200" kern="1200" spc="-1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 spc="-100" baseline="0">
          <a:solidFill>
            <a:schemeClr val="tx1"/>
          </a:solidFill>
          <a:latin typeface="+mn-lt"/>
          <a:ea typeface="+mn-ea"/>
          <a:cs typeface="+mn-cs"/>
        </a:defRPr>
      </a:lvl2pPr>
      <a:lvl3pPr marL="1201738" indent="-287338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­"/>
        <a:defRPr sz="2400" kern="1200" spc="-100" baseline="0">
          <a:solidFill>
            <a:schemeClr val="tx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1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ü"/>
        <a:defRPr sz="2000" kern="1200" spc="-100" baseline="0">
          <a:solidFill>
            <a:schemeClr val="tx1"/>
          </a:solidFill>
          <a:latin typeface="+mn-lt"/>
          <a:ea typeface="+mn-ea"/>
          <a:cs typeface="+mn-cs"/>
        </a:defRPr>
      </a:lvl4pPr>
      <a:lvl5pPr marL="2116138" indent="-287338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­"/>
        <a:defRPr sz="2000" kern="1200" spc="-1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3.xml"/><Relationship Id="rId4" Type="http://schemas.openxmlformats.org/officeDocument/2006/relationships/video" Target="../media/media2.mp4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8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0DD215-3C02-4457-8609-4FC14BD1803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/>
              <a:t>Lab 4. Input/Output in an </a:t>
            </a:r>
            <a:br>
              <a:rPr lang="en-US" altLang="ko-KR"/>
            </a:br>
            <a:r>
              <a:rPr lang="en-US" altLang="ko-KR"/>
              <a:t>Embedded System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C38EE04-5005-A23A-9763-B6C312D97F7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/>
              <a:t>윤준영 </a:t>
            </a:r>
            <a:r>
              <a:rPr lang="en-US" altLang="ko-KR"/>
              <a:t>(2016121150; </a:t>
            </a:r>
            <a:r>
              <a:rPr lang="en-US" altLang="ko-KR" dirty="0"/>
              <a:t>50</a:t>
            </a:r>
            <a:r>
              <a:rPr lang="en-US" altLang="ko-KR"/>
              <a:t>%), </a:t>
            </a:r>
            <a:r>
              <a:rPr lang="ko-KR" altLang="en-US"/>
              <a:t>최용훈 </a:t>
            </a:r>
            <a:r>
              <a:rPr lang="en-US" altLang="ko-KR"/>
              <a:t>(2017124218; </a:t>
            </a:r>
            <a:r>
              <a:rPr lang="en-US" altLang="ko-KR" dirty="0"/>
              <a:t>50%)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549C556-02EC-92E9-A7B8-42718BC48B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B53A74-95FA-40E7-A732-4CBF582EC630}" type="datetime5">
              <a:rPr lang="en-US" altLang="ko-KR" smtClean="0"/>
              <a:t>7-Oct-22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DB7A8AD-79A8-FF83-A166-02F3635B84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Digital Systems Design by Prof. Kim at KAU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C7D47D1-039C-C7D6-EEB8-4AEBF9D329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79B20-9115-4340-8B08-A2B07E3A5B5C}" type="slidenum">
              <a:rPr lang="ko-KR" altLang="en-US" smtClean="0"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456180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A4D71612-2D2F-BE0D-D813-5886FCD22A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AutoNum type="arabicPeriod"/>
            </a:pPr>
            <a:r>
              <a:rPr lang="ko-KR" altLang="en-US"/>
              <a:t>동작 원리</a:t>
            </a:r>
            <a:endParaRPr lang="en-US" altLang="ko-KR" dirty="0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1F35AE9-C268-978B-716B-4B44B2AE4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58035-A8A0-40E7-B3E9-085691342D5A}" type="datetime5">
              <a:rPr lang="en-US" altLang="ko-KR" smtClean="0"/>
              <a:t>7-Oct-22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6C97020-B90D-1A13-6702-384A6696A2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Digital Systems Design by Prof. Kim at KAU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808DFDC-B8CD-48F6-6FAF-7E1477EFD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DC7D3-0109-40AD-A769-50FF9D7BCF51}" type="slidenum">
              <a:rPr lang="ko-KR" altLang="en-US" smtClean="0"/>
              <a:pPr/>
              <a:t>2</a:t>
            </a:fld>
            <a:endParaRPr lang="ko-KR" alt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9EEBB5B6-4021-393D-3604-EA4B15B89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Part</a:t>
            </a:r>
            <a:r>
              <a:rPr lang="ko-KR" altLang="en-US"/>
              <a:t> </a:t>
            </a:r>
            <a:r>
              <a:rPr lang="en-US" altLang="ko-KR"/>
              <a:t>II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CAE509A-5A58-4955-00B5-45A7F3ECFEA0}"/>
              </a:ext>
            </a:extLst>
          </p:cNvPr>
          <p:cNvSpPr txBox="1"/>
          <p:nvPr/>
        </p:nvSpPr>
        <p:spPr>
          <a:xfrm>
            <a:off x="4735302" y="385028"/>
            <a:ext cx="7034534" cy="646331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동작 원리를 설명</a:t>
            </a:r>
            <a:r>
              <a:rPr lang="en-US" altLang="ko-KR" dirty="0"/>
              <a:t>. </a:t>
            </a:r>
            <a:r>
              <a:rPr lang="ko-KR" altLang="en-US" dirty="0"/>
              <a:t>이를 위해 그림 </a:t>
            </a:r>
            <a:r>
              <a:rPr lang="en-US" altLang="ko-KR" dirty="0"/>
              <a:t>(e.g.</a:t>
            </a:r>
            <a:r>
              <a:rPr lang="ko-KR" altLang="en-US" dirty="0"/>
              <a:t> 순서도</a:t>
            </a:r>
            <a:r>
              <a:rPr lang="en-US" altLang="ko-KR" dirty="0"/>
              <a:t>) </a:t>
            </a:r>
            <a:r>
              <a:rPr lang="ko-KR" altLang="en-US" dirty="0"/>
              <a:t>등을 효과적으로 사용한다면 좋은 점수를 기대할 수 있음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694507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A4D71612-2D2F-BE0D-D813-5886FCD22A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2"/>
            </a:pPr>
            <a:r>
              <a:rPr lang="ko-KR" altLang="en-US"/>
              <a:t>구현 </a:t>
            </a:r>
            <a:r>
              <a:rPr lang="ko-KR" altLang="en-US" dirty="0"/>
              <a:t>코드 설명</a:t>
            </a:r>
            <a:endParaRPr lang="en-US" altLang="ko-KR" dirty="0"/>
          </a:p>
          <a:p>
            <a:pPr marL="457200" indent="-457200">
              <a:buAutoNum type="arabicPeriod" startAt="2"/>
            </a:pPr>
            <a:endParaRPr lang="en-US" altLang="ko-KR" dirty="0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1F35AE9-C268-978B-716B-4B44B2AE4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58035-A8A0-40E7-B3E9-085691342D5A}" type="datetime5">
              <a:rPr lang="en-US" altLang="ko-KR" smtClean="0"/>
              <a:t>7-Oct-22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6C97020-B90D-1A13-6702-384A6696A2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Digital Systems Design by Prof. Kim at KAU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808DFDC-B8CD-48F6-6FAF-7E1477EFD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DC7D3-0109-40AD-A769-50FF9D7BCF51}" type="slidenum">
              <a:rPr lang="ko-KR" altLang="en-US" smtClean="0"/>
              <a:pPr/>
              <a:t>3</a:t>
            </a:fld>
            <a:endParaRPr lang="ko-KR" alt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9EEBB5B6-4021-393D-3604-EA4B15B89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Part</a:t>
            </a:r>
            <a:r>
              <a:rPr lang="ko-KR" altLang="en-US"/>
              <a:t> </a:t>
            </a:r>
            <a:r>
              <a:rPr lang="en-US" altLang="ko-KR"/>
              <a:t>II</a:t>
            </a:r>
            <a:r>
              <a:rPr lang="en-US" altLang="ko-KR" dirty="0"/>
              <a:t>, Cont’d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621ED3-9304-847B-10B3-25C407D4A9DC}"/>
              </a:ext>
            </a:extLst>
          </p:cNvPr>
          <p:cNvSpPr txBox="1"/>
          <p:nvPr/>
        </p:nvSpPr>
        <p:spPr>
          <a:xfrm>
            <a:off x="4731135" y="377648"/>
            <a:ext cx="7034534" cy="646331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구현 코드를 단순히 </a:t>
            </a:r>
            <a:r>
              <a:rPr lang="ko-KR" altLang="en-US" dirty="0" err="1"/>
              <a:t>붙여넣는</a:t>
            </a:r>
            <a:r>
              <a:rPr lang="ko-KR" altLang="en-US" dirty="0"/>
              <a:t> 행위는 지양하며</a:t>
            </a:r>
            <a:r>
              <a:rPr lang="en-US" altLang="ko-KR" dirty="0"/>
              <a:t>, </a:t>
            </a:r>
            <a:r>
              <a:rPr lang="ko-KR" altLang="en-US" dirty="0"/>
              <a:t>설명 </a:t>
            </a:r>
            <a:r>
              <a:rPr lang="en-US" altLang="ko-KR" dirty="0"/>
              <a:t>(</a:t>
            </a:r>
            <a:r>
              <a:rPr lang="ko-KR" altLang="en-US" dirty="0"/>
              <a:t>또는 코멘트</a:t>
            </a:r>
            <a:r>
              <a:rPr lang="en-US" altLang="ko-KR" dirty="0"/>
              <a:t>) </a:t>
            </a:r>
            <a:r>
              <a:rPr lang="ko-KR" altLang="en-US" dirty="0"/>
              <a:t>을 추가할 것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561286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A4D71612-2D2F-BE0D-D813-5886FCD22A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ko-KR" altLang="en-US"/>
              <a:t>결과 및 토의</a:t>
            </a:r>
            <a:endParaRPr lang="en-US" altLang="ko-KR" sz="1400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1F35AE9-C268-978B-716B-4B44B2AE4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58035-A8A0-40E7-B3E9-085691342D5A}" type="datetime5">
              <a:rPr lang="en-US" altLang="ko-KR" smtClean="0"/>
              <a:t>7-Oct-22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6C97020-B90D-1A13-6702-384A6696A2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Digital Systems Design by Prof. Kim at KAU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808DFDC-B8CD-48F6-6FAF-7E1477EFD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DC7D3-0109-40AD-A769-50FF9D7BCF51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9EEBB5B6-4021-393D-3604-EA4B15B89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Part</a:t>
            </a:r>
            <a:r>
              <a:rPr lang="ko-KR" altLang="en-US"/>
              <a:t> </a:t>
            </a:r>
            <a:r>
              <a:rPr lang="en-US" altLang="ko-KR"/>
              <a:t>II, </a:t>
            </a:r>
            <a:r>
              <a:rPr lang="en-US" altLang="ko-KR" dirty="0"/>
              <a:t>Cont’d</a:t>
            </a:r>
            <a:endParaRPr lang="ko-KR" altLang="en-US" dirty="0"/>
          </a:p>
        </p:txBody>
      </p:sp>
      <p:sp>
        <p:nvSpPr>
          <p:cNvPr id="9" name="내용 개체 틀 6">
            <a:extLst>
              <a:ext uri="{FF2B5EF4-FFF2-40B4-BE49-F238E27FC236}">
                <a16:creationId xmlns:a16="http://schemas.microsoft.com/office/drawing/2014/main" id="{CD23A811-5F64-1329-6D71-A73EA704FAD7}"/>
              </a:ext>
            </a:extLst>
          </p:cNvPr>
          <p:cNvSpPr txBox="1">
            <a:spLocks/>
          </p:cNvSpPr>
          <p:nvPr/>
        </p:nvSpPr>
        <p:spPr>
          <a:xfrm>
            <a:off x="484251" y="1683953"/>
            <a:ext cx="9407894" cy="200621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None/>
              <a:tabLst>
                <a:tab pos="914400" algn="l"/>
                <a:tab pos="2103120" algn="l"/>
              </a:tabLst>
              <a:defRPr sz="2400" kern="1200" spc="-1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 spc="-1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1738" indent="-287338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­"/>
              <a:defRPr sz="2400" kern="1200" spc="-1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2000" kern="1200" spc="-1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16138" indent="-287338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­"/>
              <a:defRPr sz="2000" kern="1200" spc="-1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500"/>
              <a:t>우측 동영상을 보면 </a:t>
            </a:r>
            <a:r>
              <a:rPr lang="en-US" altLang="ko-KR" sz="1500"/>
              <a:t>7-segment display</a:t>
            </a:r>
            <a:r>
              <a:rPr lang="ko-KR" altLang="en-US" sz="1500"/>
              <a:t>에 </a:t>
            </a:r>
            <a:r>
              <a:rPr lang="en-US" altLang="ko-KR" sz="1500"/>
              <a:t>1</a:t>
            </a:r>
            <a:r>
              <a:rPr lang="ko-KR" altLang="en-US" sz="1500"/>
              <a:t>초가 지날 때마다 </a:t>
            </a:r>
            <a:r>
              <a:rPr lang="en-US" altLang="ko-KR" sz="1500"/>
              <a:t>1</a:t>
            </a:r>
            <a:r>
              <a:rPr lang="ko-KR" altLang="en-US" sz="1500"/>
              <a:t>이 증가하고</a:t>
            </a:r>
            <a:r>
              <a:rPr lang="en-US" altLang="ko-KR" sz="1500"/>
              <a:t>, 9</a:t>
            </a:r>
            <a:r>
              <a:rPr lang="ko-KR" altLang="en-US" sz="1500"/>
              <a:t>가 넘어가면</a:t>
            </a:r>
            <a:br>
              <a:rPr lang="en-US" altLang="ko-KR" sz="1500"/>
            </a:br>
            <a:r>
              <a:rPr lang="ko-KR" altLang="en-US" sz="1500"/>
              <a:t>다시 </a:t>
            </a:r>
            <a:r>
              <a:rPr lang="en-US" altLang="ko-KR" sz="1500"/>
              <a:t>0</a:t>
            </a:r>
            <a:r>
              <a:rPr lang="ko-KR" altLang="en-US" sz="1500"/>
              <a:t>으로 되는 것을 확인할 수 있다</a:t>
            </a:r>
            <a:r>
              <a:rPr lang="en-US" altLang="ko-KR" sz="1500"/>
              <a:t>.</a:t>
            </a:r>
            <a:r>
              <a:rPr lang="ko-KR" altLang="en-US" sz="1500"/>
              <a:t> </a:t>
            </a:r>
            <a:endParaRPr lang="en-US" altLang="ko-KR" sz="1500"/>
          </a:p>
          <a:p>
            <a:r>
              <a:rPr lang="en-US" altLang="ko-KR" sz="1500"/>
              <a:t>r2</a:t>
            </a:r>
            <a:r>
              <a:rPr lang="ko-KR" altLang="en-US" sz="1500"/>
              <a:t>에 저장되어 있는 값은 </a:t>
            </a:r>
            <a:r>
              <a:rPr lang="en-US" altLang="ko-KR" sz="1500"/>
              <a:t>TIMER</a:t>
            </a:r>
            <a:r>
              <a:rPr lang="ko-KR" altLang="en-US" sz="1500"/>
              <a:t>의 </a:t>
            </a:r>
            <a:r>
              <a:rPr lang="en-US" altLang="ko-KR" sz="1500"/>
              <a:t>status register</a:t>
            </a:r>
            <a:r>
              <a:rPr lang="ko-KR" altLang="en-US" sz="1500"/>
              <a:t>의 가장 마지막 </a:t>
            </a:r>
            <a:r>
              <a:rPr lang="en-US" altLang="ko-KR" sz="1500"/>
              <a:t>TO</a:t>
            </a:r>
            <a:r>
              <a:rPr lang="ko-KR" altLang="en-US" sz="1500"/>
              <a:t>값으로</a:t>
            </a:r>
            <a:r>
              <a:rPr lang="en-US" altLang="ko-KR" sz="1500"/>
              <a:t>, TO </a:t>
            </a:r>
            <a:r>
              <a:rPr lang="ko-KR" altLang="en-US" sz="1500"/>
              <a:t>값이 </a:t>
            </a:r>
            <a:r>
              <a:rPr lang="en-US" altLang="ko-KR" sz="1500"/>
              <a:t>1</a:t>
            </a:r>
            <a:r>
              <a:rPr lang="ko-KR" altLang="en-US" sz="1500"/>
              <a:t>이 되었을</a:t>
            </a:r>
            <a:br>
              <a:rPr lang="en-US" altLang="ko-KR" sz="1500"/>
            </a:br>
            <a:r>
              <a:rPr lang="ko-KR" altLang="en-US" sz="1500"/>
              <a:t>때 </a:t>
            </a:r>
            <a:r>
              <a:rPr lang="en-US" altLang="ko-KR" sz="1500"/>
              <a:t>7-segment </a:t>
            </a:r>
            <a:r>
              <a:rPr lang="ko-KR" altLang="en-US" sz="1500"/>
              <a:t>값을 </a:t>
            </a:r>
            <a:r>
              <a:rPr lang="en-US" altLang="ko-KR" sz="1500"/>
              <a:t>1 </a:t>
            </a:r>
            <a:r>
              <a:rPr lang="ko-KR" altLang="en-US" sz="1500"/>
              <a:t>증가시키게 되고</a:t>
            </a:r>
            <a:r>
              <a:rPr lang="en-US" altLang="ko-KR" sz="1500"/>
              <a:t>, </a:t>
            </a:r>
            <a:r>
              <a:rPr lang="ko-KR" altLang="en-US" sz="1500"/>
              <a:t>만약 </a:t>
            </a:r>
            <a:r>
              <a:rPr lang="en-US" altLang="ko-KR" sz="1500"/>
              <a:t>r2</a:t>
            </a:r>
            <a:r>
              <a:rPr lang="ko-KR" altLang="en-US" sz="1500"/>
              <a:t>의 값이 </a:t>
            </a:r>
            <a:r>
              <a:rPr lang="en-US" altLang="ko-KR" sz="1500"/>
              <a:t>1</a:t>
            </a:r>
            <a:r>
              <a:rPr lang="ko-KR" altLang="en-US" sz="1500"/>
              <a:t>이 되지 않았을 때에는 다시 새로운 </a:t>
            </a:r>
            <a:br>
              <a:rPr lang="en-US" altLang="ko-KR" sz="1500"/>
            </a:br>
            <a:r>
              <a:rPr lang="en-US" altLang="ko-KR" sz="1500"/>
              <a:t>status register</a:t>
            </a:r>
            <a:r>
              <a:rPr lang="ko-KR" altLang="en-US" sz="1500"/>
              <a:t>의 </a:t>
            </a:r>
            <a:r>
              <a:rPr lang="en-US" altLang="ko-KR" sz="1500"/>
              <a:t>TO</a:t>
            </a:r>
            <a:r>
              <a:rPr lang="ko-KR" altLang="en-US" sz="1500"/>
              <a:t>값을 불러오게 된다</a:t>
            </a:r>
            <a:r>
              <a:rPr lang="en-US" altLang="ko-KR" sz="1500"/>
              <a:t>. </a:t>
            </a:r>
            <a:r>
              <a:rPr lang="ko-KR" altLang="en-US" sz="1500"/>
              <a:t>이를 </a:t>
            </a:r>
            <a:r>
              <a:rPr lang="en-US" altLang="ko-KR" sz="1500"/>
              <a:t>polled IO</a:t>
            </a:r>
            <a:r>
              <a:rPr lang="ko-KR" altLang="en-US" sz="1500"/>
              <a:t>라고 하며</a:t>
            </a:r>
            <a:r>
              <a:rPr lang="en-US" altLang="ko-KR" sz="1500"/>
              <a:t>, </a:t>
            </a:r>
            <a:r>
              <a:rPr lang="ko-KR" altLang="en-US" sz="1500"/>
              <a:t>이 동안에는 다른 작업을 </a:t>
            </a:r>
            <a:br>
              <a:rPr lang="en-US" altLang="ko-KR" sz="1500"/>
            </a:br>
            <a:r>
              <a:rPr lang="ko-KR" altLang="en-US" sz="1500"/>
              <a:t>할 수 없다</a:t>
            </a:r>
            <a:r>
              <a:rPr lang="en-US" altLang="ko-KR" sz="1500"/>
              <a:t>.</a:t>
            </a:r>
          </a:p>
          <a:p>
            <a:r>
              <a:rPr lang="en-US" altLang="ko-KR" sz="1500"/>
              <a:t>TIMER</a:t>
            </a:r>
            <a:r>
              <a:rPr lang="ko-KR" altLang="en-US" sz="1500"/>
              <a:t>에 해당하는 메모리를 살펴보려 했으나</a:t>
            </a:r>
            <a:r>
              <a:rPr lang="en-US" altLang="ko-KR" sz="1500"/>
              <a:t>, </a:t>
            </a:r>
            <a:r>
              <a:rPr lang="ko-KR" altLang="en-US" sz="1500"/>
              <a:t>실시간으로 확인할 수 없었다</a:t>
            </a:r>
            <a:r>
              <a:rPr lang="en-US" altLang="ko-KR" sz="1500"/>
              <a:t>. single step </a:t>
            </a:r>
            <a:r>
              <a:rPr lang="ko-KR" altLang="en-US" sz="1500"/>
              <a:t>또는</a:t>
            </a:r>
            <a:br>
              <a:rPr lang="en-US" altLang="ko-KR" sz="1500"/>
            </a:br>
            <a:r>
              <a:rPr lang="en-US" altLang="ko-KR" sz="1500"/>
              <a:t>stop </a:t>
            </a:r>
            <a:r>
              <a:rPr lang="ko-KR" altLang="en-US" sz="1500"/>
              <a:t>버튼을 통해 </a:t>
            </a:r>
            <a:r>
              <a:rPr lang="en-US" altLang="ko-KR" sz="1500"/>
              <a:t>r2</a:t>
            </a:r>
            <a:r>
              <a:rPr lang="ko-KR" altLang="en-US" sz="1500"/>
              <a:t>에 저장되어 있는 값을 확인한 결과는 아래와 같다</a:t>
            </a:r>
            <a:r>
              <a:rPr lang="en-US" altLang="ko-KR" sz="1500"/>
              <a:t>.</a:t>
            </a:r>
          </a:p>
          <a:p>
            <a:endParaRPr lang="en-US" altLang="ko-KR" sz="1500"/>
          </a:p>
          <a:p>
            <a:endParaRPr lang="ko-KR" altLang="en-US" sz="1500" dirty="0"/>
          </a:p>
        </p:txBody>
      </p:sp>
      <p:sp>
        <p:nvSpPr>
          <p:cNvPr id="16" name="내용 개체 틀 6">
            <a:extLst>
              <a:ext uri="{FF2B5EF4-FFF2-40B4-BE49-F238E27FC236}">
                <a16:creationId xmlns:a16="http://schemas.microsoft.com/office/drawing/2014/main" id="{0054F1B6-F779-15D9-29FE-410035D79E9F}"/>
              </a:ext>
            </a:extLst>
          </p:cNvPr>
          <p:cNvSpPr txBox="1">
            <a:spLocks/>
          </p:cNvSpPr>
          <p:nvPr/>
        </p:nvSpPr>
        <p:spPr>
          <a:xfrm>
            <a:off x="2216726" y="3776316"/>
            <a:ext cx="9480467" cy="2315727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None/>
              <a:tabLst>
                <a:tab pos="914400" algn="l"/>
                <a:tab pos="2103120" algn="l"/>
              </a:tabLst>
              <a:defRPr sz="2400" kern="1200" spc="-1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 spc="-1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1738" indent="-287338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­"/>
              <a:defRPr sz="2400" kern="1200" spc="-1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2000" kern="1200" spc="-1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16138" indent="-287338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­"/>
              <a:defRPr sz="2000" kern="1200" spc="-1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/>
              <a:t>동영상을 보면</a:t>
            </a:r>
            <a:r>
              <a:rPr lang="en-US" altLang="ko-KR" sz="1400"/>
              <a:t>, </a:t>
            </a:r>
            <a:r>
              <a:rPr lang="ko-KR" altLang="en-US" sz="1400"/>
              <a:t>갱신되는 값은 </a:t>
            </a:r>
            <a:r>
              <a:rPr lang="en-US" altLang="ko-KR" sz="1400"/>
              <a:t>stop</a:t>
            </a:r>
            <a:r>
              <a:rPr lang="ko-KR" altLang="en-US" sz="1400"/>
              <a:t>과 </a:t>
            </a:r>
            <a:r>
              <a:rPr lang="en-US" altLang="ko-KR" sz="1400"/>
              <a:t>continue </a:t>
            </a:r>
            <a:r>
              <a:rPr lang="ko-KR" altLang="en-US" sz="1400"/>
              <a:t>기능을 이용하여 촬영한 결과이다</a:t>
            </a:r>
            <a:r>
              <a:rPr lang="en-US" altLang="ko-KR" sz="1400"/>
              <a:t>. R</a:t>
            </a:r>
            <a:r>
              <a:rPr lang="ko-KR" altLang="en-US" sz="1400"/>
              <a:t>에는 </a:t>
            </a:r>
            <a:r>
              <a:rPr lang="en-US" altLang="ko-KR" sz="1400"/>
              <a:t>0, 1, </a:t>
            </a:r>
            <a:r>
              <a:rPr lang="ko-KR" altLang="en-US" sz="1400"/>
              <a:t>이외의 값이 담겨있게 되는데</a:t>
            </a:r>
            <a:r>
              <a:rPr lang="en-US" altLang="ko-KR" sz="1400"/>
              <a:t> </a:t>
            </a:r>
            <a:r>
              <a:rPr lang="ko-KR" altLang="en-US" sz="1400"/>
              <a:t>이외의 값은 </a:t>
            </a:r>
            <a:r>
              <a:rPr lang="en-US" altLang="ko-KR" sz="1400"/>
              <a:t>status register</a:t>
            </a:r>
            <a:r>
              <a:rPr lang="ko-KR" altLang="en-US" sz="1400"/>
              <a:t>의 모든 값이 되고</a:t>
            </a:r>
            <a:r>
              <a:rPr lang="en-US" altLang="ko-KR" sz="1400"/>
              <a:t>, 0</a:t>
            </a:r>
            <a:r>
              <a:rPr lang="ko-KR" altLang="en-US" sz="1400"/>
              <a:t>인 경우는 </a:t>
            </a:r>
            <a:r>
              <a:rPr lang="en-US" altLang="ko-KR" sz="1400"/>
              <a:t>status register</a:t>
            </a:r>
            <a:r>
              <a:rPr lang="ko-KR" altLang="en-US" sz="1400"/>
              <a:t>의 </a:t>
            </a:r>
            <a:r>
              <a:rPr lang="en-US" altLang="ko-KR" sz="1400"/>
              <a:t>TO</a:t>
            </a:r>
            <a:r>
              <a:rPr lang="ko-KR" altLang="en-US" sz="1400"/>
              <a:t>값이 </a:t>
            </a:r>
            <a:r>
              <a:rPr lang="en-US" altLang="ko-KR" sz="1400"/>
              <a:t>0</a:t>
            </a:r>
            <a:r>
              <a:rPr lang="ko-KR" altLang="en-US" sz="1400"/>
              <a:t>인 경우이다</a:t>
            </a:r>
            <a:r>
              <a:rPr lang="en-US" altLang="ko-KR" sz="1400"/>
              <a:t>. 1</a:t>
            </a:r>
            <a:r>
              <a:rPr lang="ko-KR" altLang="en-US" sz="1400"/>
              <a:t>인 경우는 동영상에 나오지 않았지만</a:t>
            </a:r>
            <a:r>
              <a:rPr lang="en-US" altLang="ko-KR" sz="1400"/>
              <a:t>, 1</a:t>
            </a:r>
            <a:r>
              <a:rPr lang="ko-KR" altLang="en-US" sz="1400"/>
              <a:t>인 경우에는 </a:t>
            </a:r>
            <a:r>
              <a:rPr lang="en-US" altLang="ko-KR" sz="1400"/>
              <a:t>TO</a:t>
            </a:r>
            <a:r>
              <a:rPr lang="ko-KR" altLang="en-US" sz="1400"/>
              <a:t>값이 </a:t>
            </a:r>
            <a:r>
              <a:rPr lang="en-US" altLang="ko-KR" sz="1400"/>
              <a:t>1</a:t>
            </a:r>
            <a:r>
              <a:rPr lang="ko-KR" altLang="en-US" sz="1400"/>
              <a:t>이므로</a:t>
            </a:r>
            <a:r>
              <a:rPr lang="en-US" altLang="ko-KR" sz="1400"/>
              <a:t>, polling</a:t>
            </a:r>
            <a:r>
              <a:rPr lang="ko-KR" altLang="en-US" sz="1400"/>
              <a:t>을 끝내고 </a:t>
            </a:r>
            <a:r>
              <a:rPr lang="en-US" altLang="ko-KR" sz="1400"/>
              <a:t>SEG subroutine</a:t>
            </a:r>
            <a:r>
              <a:rPr lang="ko-KR" altLang="en-US" sz="1400"/>
              <a:t>에 들어가는 값을 </a:t>
            </a:r>
            <a:r>
              <a:rPr lang="en-US" altLang="ko-KR" sz="1400"/>
              <a:t>1 </a:t>
            </a:r>
            <a:r>
              <a:rPr lang="ko-KR" altLang="en-US" sz="1400"/>
              <a:t>증가시켜</a:t>
            </a:r>
            <a:r>
              <a:rPr lang="en-US" altLang="ko-KR" sz="1400"/>
              <a:t>, display</a:t>
            </a:r>
            <a:r>
              <a:rPr lang="ko-KR" altLang="en-US" sz="1400"/>
              <a:t>에 보여지는 값</a:t>
            </a:r>
            <a:r>
              <a:rPr lang="en-US" altLang="ko-KR" sz="1400"/>
              <a:t> r3</a:t>
            </a:r>
            <a:r>
              <a:rPr lang="ko-KR" altLang="en-US" sz="1400"/>
              <a:t>를 </a:t>
            </a:r>
            <a:r>
              <a:rPr lang="en-US" altLang="ko-KR" sz="1400"/>
              <a:t>1 </a:t>
            </a:r>
            <a:r>
              <a:rPr lang="ko-KR" altLang="en-US" sz="1400"/>
              <a:t>증가시키게 된다</a:t>
            </a:r>
            <a:r>
              <a:rPr lang="en-US" altLang="ko-KR" sz="1400"/>
              <a:t>.</a:t>
            </a:r>
          </a:p>
          <a:p>
            <a:r>
              <a:rPr lang="ko-KR" altLang="en-US" sz="1400"/>
              <a:t>만약 </a:t>
            </a:r>
            <a:r>
              <a:rPr lang="en-US" altLang="ko-KR" sz="1400"/>
              <a:t>r3</a:t>
            </a:r>
            <a:r>
              <a:rPr lang="ko-KR" altLang="en-US" sz="1400"/>
              <a:t>가 </a:t>
            </a:r>
            <a:r>
              <a:rPr lang="en-US" altLang="ko-KR" sz="1400"/>
              <a:t>9</a:t>
            </a:r>
            <a:r>
              <a:rPr lang="ko-KR" altLang="en-US" sz="1400"/>
              <a:t>인 상태에서 증가시켜 </a:t>
            </a:r>
            <a:r>
              <a:rPr lang="en-US" altLang="ko-KR" sz="1400"/>
              <a:t>10</a:t>
            </a:r>
            <a:r>
              <a:rPr lang="ko-KR" altLang="en-US" sz="1400"/>
              <a:t>이 되면</a:t>
            </a:r>
            <a:r>
              <a:rPr lang="en-US" altLang="ko-KR" sz="1400"/>
              <a:t>, WRAP subroutine</a:t>
            </a:r>
            <a:r>
              <a:rPr lang="ko-KR" altLang="en-US" sz="1400"/>
              <a:t>에 진입하게 되어</a:t>
            </a:r>
            <a:r>
              <a:rPr lang="en-US" altLang="ko-KR" sz="1400"/>
              <a:t>, r3</a:t>
            </a:r>
            <a:r>
              <a:rPr lang="ko-KR" altLang="en-US" sz="1400"/>
              <a:t>의 값을 다시 </a:t>
            </a:r>
            <a:r>
              <a:rPr lang="en-US" altLang="ko-KR" sz="1400"/>
              <a:t>0</a:t>
            </a:r>
            <a:r>
              <a:rPr lang="ko-KR" altLang="en-US" sz="1400"/>
              <a:t>으로 초기화시키게 된다</a:t>
            </a:r>
            <a:r>
              <a:rPr lang="en-US" altLang="ko-KR" sz="1400"/>
              <a:t>.</a:t>
            </a:r>
            <a:endParaRPr lang="ko-KR" altLang="en-US" sz="1400" dirty="0"/>
          </a:p>
        </p:txBody>
      </p:sp>
      <p:pic>
        <p:nvPicPr>
          <p:cNvPr id="8" name="lab4_2">
            <a:hlinkClick r:id="" action="ppaction://media"/>
            <a:extLst>
              <a:ext uri="{FF2B5EF4-FFF2-40B4-BE49-F238E27FC236}">
                <a16:creationId xmlns:a16="http://schemas.microsoft.com/office/drawing/2014/main" id="{FF2EA5CD-0E43-C963-6C98-809F6CDC863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952509" y="1203366"/>
            <a:ext cx="3945668" cy="2241857"/>
          </a:xfrm>
          <a:prstGeom prst="rect">
            <a:avLst/>
          </a:prstGeom>
        </p:spPr>
      </p:pic>
      <p:pic>
        <p:nvPicPr>
          <p:cNvPr id="10" name="녹화_2022_10_07_15_58_42_425">
            <a:hlinkClick r:id="" action="ppaction://media"/>
            <a:extLst>
              <a:ext uri="{FF2B5EF4-FFF2-40B4-BE49-F238E27FC236}">
                <a16:creationId xmlns:a16="http://schemas.microsoft.com/office/drawing/2014/main" id="{85C5A378-720F-D15E-DEF9-E333297F2862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75293" y="3690164"/>
            <a:ext cx="1370939" cy="2219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691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9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9629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A4D71612-2D2F-BE0D-D813-5886FCD22A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AutoNum type="arabicPeriod"/>
            </a:pPr>
            <a:r>
              <a:rPr lang="ko-KR" altLang="en-US"/>
              <a:t>동작 원리</a:t>
            </a:r>
            <a:endParaRPr lang="en-US" altLang="ko-KR" dirty="0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1F35AE9-C268-978B-716B-4B44B2AE4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58035-A8A0-40E7-B3E9-085691342D5A}" type="datetime5">
              <a:rPr lang="en-US" altLang="ko-KR" smtClean="0"/>
              <a:t>7-Oct-22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6C97020-B90D-1A13-6702-384A6696A2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Digital Systems Design by Prof. Kim at KAU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808DFDC-B8CD-48F6-6FAF-7E1477EFD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DC7D3-0109-40AD-A769-50FF9D7BCF51}" type="slidenum">
              <a:rPr lang="ko-KR" altLang="en-US" smtClean="0"/>
              <a:pPr/>
              <a:t>5</a:t>
            </a:fld>
            <a:endParaRPr lang="ko-KR" alt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9EEBB5B6-4021-393D-3604-EA4B15B89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Part</a:t>
            </a:r>
            <a:r>
              <a:rPr lang="ko-KR" altLang="en-US"/>
              <a:t> </a:t>
            </a:r>
            <a:r>
              <a:rPr lang="en-US" altLang="ko-KR"/>
              <a:t>III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CAE509A-5A58-4955-00B5-45A7F3ECFEA0}"/>
              </a:ext>
            </a:extLst>
          </p:cNvPr>
          <p:cNvSpPr txBox="1"/>
          <p:nvPr/>
        </p:nvSpPr>
        <p:spPr>
          <a:xfrm>
            <a:off x="4735302" y="385028"/>
            <a:ext cx="7034534" cy="646331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동작 원리를 설명</a:t>
            </a:r>
            <a:r>
              <a:rPr lang="en-US" altLang="ko-KR" dirty="0"/>
              <a:t>. </a:t>
            </a:r>
            <a:r>
              <a:rPr lang="ko-KR" altLang="en-US" dirty="0"/>
              <a:t>이를 위해 그림 </a:t>
            </a:r>
            <a:r>
              <a:rPr lang="en-US" altLang="ko-KR" dirty="0"/>
              <a:t>(e.g.</a:t>
            </a:r>
            <a:r>
              <a:rPr lang="ko-KR" altLang="en-US" dirty="0"/>
              <a:t> 순서도</a:t>
            </a:r>
            <a:r>
              <a:rPr lang="en-US" altLang="ko-KR" dirty="0"/>
              <a:t>) </a:t>
            </a:r>
            <a:r>
              <a:rPr lang="ko-KR" altLang="en-US" dirty="0"/>
              <a:t>등을 효과적으로 사용한다면 좋은 점수를 기대할 수 있음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52782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A4D71612-2D2F-BE0D-D813-5886FCD22A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2"/>
            </a:pPr>
            <a:r>
              <a:rPr lang="ko-KR" altLang="en-US"/>
              <a:t>구현 </a:t>
            </a:r>
            <a:r>
              <a:rPr lang="ko-KR" altLang="en-US" dirty="0"/>
              <a:t>코드 설명</a:t>
            </a:r>
            <a:endParaRPr lang="en-US" altLang="ko-KR" dirty="0"/>
          </a:p>
          <a:p>
            <a:pPr marL="457200" indent="-457200">
              <a:buAutoNum type="arabicPeriod" startAt="2"/>
            </a:pPr>
            <a:endParaRPr lang="en-US" altLang="ko-KR" dirty="0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1F35AE9-C268-978B-716B-4B44B2AE4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58035-A8A0-40E7-B3E9-085691342D5A}" type="datetime5">
              <a:rPr lang="en-US" altLang="ko-KR" smtClean="0"/>
              <a:t>7-Oct-22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6C97020-B90D-1A13-6702-384A6696A2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Digital Systems Design by Prof. Kim at KAU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808DFDC-B8CD-48F6-6FAF-7E1477EFD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DC7D3-0109-40AD-A769-50FF9D7BCF51}" type="slidenum">
              <a:rPr lang="ko-KR" altLang="en-US" smtClean="0"/>
              <a:pPr/>
              <a:t>6</a:t>
            </a:fld>
            <a:endParaRPr lang="ko-KR" alt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9EEBB5B6-4021-393D-3604-EA4B15B89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Part</a:t>
            </a:r>
            <a:r>
              <a:rPr lang="ko-KR" altLang="en-US"/>
              <a:t> </a:t>
            </a:r>
            <a:r>
              <a:rPr lang="en-US" altLang="ko-KR"/>
              <a:t>III, </a:t>
            </a:r>
            <a:r>
              <a:rPr lang="en-US" altLang="ko-KR" dirty="0"/>
              <a:t>Cont’d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621ED3-9304-847B-10B3-25C407D4A9DC}"/>
              </a:ext>
            </a:extLst>
          </p:cNvPr>
          <p:cNvSpPr txBox="1"/>
          <p:nvPr/>
        </p:nvSpPr>
        <p:spPr>
          <a:xfrm>
            <a:off x="4731135" y="377648"/>
            <a:ext cx="7034534" cy="646331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구현 코드를 단순히 </a:t>
            </a:r>
            <a:r>
              <a:rPr lang="ko-KR" altLang="en-US" dirty="0" err="1"/>
              <a:t>붙여넣는</a:t>
            </a:r>
            <a:r>
              <a:rPr lang="ko-KR" altLang="en-US" dirty="0"/>
              <a:t> 행위는 지양하며</a:t>
            </a:r>
            <a:r>
              <a:rPr lang="en-US" altLang="ko-KR" dirty="0"/>
              <a:t>, </a:t>
            </a:r>
            <a:r>
              <a:rPr lang="ko-KR" altLang="en-US" dirty="0"/>
              <a:t>설명 </a:t>
            </a:r>
            <a:r>
              <a:rPr lang="en-US" altLang="ko-KR" dirty="0"/>
              <a:t>(</a:t>
            </a:r>
            <a:r>
              <a:rPr lang="ko-KR" altLang="en-US" dirty="0"/>
              <a:t>또는 코멘트</a:t>
            </a:r>
            <a:r>
              <a:rPr lang="en-US" altLang="ko-KR" dirty="0"/>
              <a:t>) </a:t>
            </a:r>
            <a:r>
              <a:rPr lang="ko-KR" altLang="en-US" dirty="0"/>
              <a:t>을 추가할 것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771895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 descr="텍스트, 전자기기, 회로이(가) 표시된 사진&#10;&#10;자동 생성된 설명">
            <a:extLst>
              <a:ext uri="{FF2B5EF4-FFF2-40B4-BE49-F238E27FC236}">
                <a16:creationId xmlns:a16="http://schemas.microsoft.com/office/drawing/2014/main" id="{721BA0DB-92A5-DFF7-EFE6-2763B1B0FC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499" y="1758898"/>
            <a:ext cx="2905465" cy="2182125"/>
          </a:xfrm>
          <a:prstGeom prst="rect">
            <a:avLst/>
          </a:prstGeom>
        </p:spPr>
      </p:pic>
      <p:pic>
        <p:nvPicPr>
          <p:cNvPr id="21" name="그림 20" descr="텍스트, 전자기기, 회로이(가) 표시된 사진&#10;&#10;자동 생성된 설명">
            <a:extLst>
              <a:ext uri="{FF2B5EF4-FFF2-40B4-BE49-F238E27FC236}">
                <a16:creationId xmlns:a16="http://schemas.microsoft.com/office/drawing/2014/main" id="{DE3AC553-F10C-6E2F-BE75-519D4BBCDD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3391" y="1758898"/>
            <a:ext cx="2905465" cy="2182125"/>
          </a:xfrm>
          <a:prstGeom prst="rect">
            <a:avLst/>
          </a:prstGeom>
        </p:spPr>
      </p:pic>
      <p:pic>
        <p:nvPicPr>
          <p:cNvPr id="23" name="그림 22" descr="텍스트, 전자기기, 회로이(가) 표시된 사진&#10;&#10;자동 생성된 설명">
            <a:extLst>
              <a:ext uri="{FF2B5EF4-FFF2-40B4-BE49-F238E27FC236}">
                <a16:creationId xmlns:a16="http://schemas.microsoft.com/office/drawing/2014/main" id="{35E7F184-CFF5-6100-3D0F-3F03D6E946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282" y="1758898"/>
            <a:ext cx="2905466" cy="2182126"/>
          </a:xfrm>
          <a:prstGeom prst="rect">
            <a:avLst/>
          </a:prstGeom>
        </p:spPr>
      </p:pic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A4D71612-2D2F-BE0D-D813-5886FCD22A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ko-KR" altLang="en-US"/>
              <a:t>결과 및 토의</a:t>
            </a:r>
            <a:endParaRPr lang="en-US" altLang="ko-KR" sz="1400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1F35AE9-C268-978B-716B-4B44B2AE4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58035-A8A0-40E7-B3E9-085691342D5A}" type="datetime5">
              <a:rPr lang="en-US" altLang="ko-KR" smtClean="0"/>
              <a:t>7-Oct-22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6C97020-B90D-1A13-6702-384A6696A2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Digital Systems Design by Prof. Kim at KAU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808DFDC-B8CD-48F6-6FAF-7E1477EFD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DC7D3-0109-40AD-A769-50FF9D7BCF51}" type="slidenum">
              <a:rPr lang="ko-KR" altLang="en-US" smtClean="0"/>
              <a:pPr/>
              <a:t>7</a:t>
            </a:fld>
            <a:endParaRPr lang="ko-KR" alt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9EEBB5B6-4021-393D-3604-EA4B15B89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Part</a:t>
            </a:r>
            <a:r>
              <a:rPr lang="ko-KR" altLang="en-US"/>
              <a:t> </a:t>
            </a:r>
            <a:r>
              <a:rPr lang="en-US" altLang="ko-KR"/>
              <a:t>III, </a:t>
            </a:r>
            <a:r>
              <a:rPr lang="en-US" altLang="ko-KR" dirty="0"/>
              <a:t>Cont’d</a:t>
            </a:r>
            <a:endParaRPr lang="ko-KR" altLang="en-US" dirty="0"/>
          </a:p>
        </p:txBody>
      </p:sp>
      <p:sp>
        <p:nvSpPr>
          <p:cNvPr id="16" name="내용 개체 틀 6">
            <a:extLst>
              <a:ext uri="{FF2B5EF4-FFF2-40B4-BE49-F238E27FC236}">
                <a16:creationId xmlns:a16="http://schemas.microsoft.com/office/drawing/2014/main" id="{0054F1B6-F779-15D9-29FE-410035D79E9F}"/>
              </a:ext>
            </a:extLst>
          </p:cNvPr>
          <p:cNvSpPr txBox="1">
            <a:spLocks/>
          </p:cNvSpPr>
          <p:nvPr/>
        </p:nvSpPr>
        <p:spPr>
          <a:xfrm>
            <a:off x="437628" y="4284655"/>
            <a:ext cx="11259566" cy="1807387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None/>
              <a:tabLst>
                <a:tab pos="914400" algn="l"/>
                <a:tab pos="2103120" algn="l"/>
              </a:tabLst>
              <a:defRPr sz="2400" kern="1200" spc="-1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 spc="-1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1738" indent="-287338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­"/>
              <a:defRPr sz="2400" kern="1200" spc="-1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2000" kern="1200" spc="-1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16138" indent="-287338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­"/>
              <a:defRPr sz="2000" kern="1200" spc="-1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/>
              <a:t>위 사진과 레지스터는 스위치의 입력이 </a:t>
            </a:r>
            <a:r>
              <a:rPr lang="en-US" altLang="ko-KR" sz="1400"/>
              <a:t>0011001111</a:t>
            </a:r>
            <a:r>
              <a:rPr lang="ko-KR" altLang="en-US" sz="1400"/>
              <a:t>의 값을 받았을 때의 결과이다</a:t>
            </a:r>
            <a:r>
              <a:rPr lang="en-US" altLang="ko-KR" sz="1400"/>
              <a:t>. </a:t>
            </a:r>
            <a:r>
              <a:rPr lang="ko-KR" altLang="en-US" sz="1400"/>
              <a:t>첫 번째는 </a:t>
            </a:r>
            <a:r>
              <a:rPr lang="en-US" altLang="ko-KR" sz="1400"/>
              <a:t>KEY</a:t>
            </a:r>
            <a:r>
              <a:rPr lang="ko-KR" altLang="en-US" sz="1400"/>
              <a:t>의 입력이 </a:t>
            </a:r>
            <a:r>
              <a:rPr lang="en-US" altLang="ko-KR" sz="1400"/>
              <a:t>00, </a:t>
            </a:r>
            <a:r>
              <a:rPr lang="ko-KR" altLang="en-US" sz="1400"/>
              <a:t>두 번째는 </a:t>
            </a:r>
            <a:r>
              <a:rPr lang="en-US" altLang="ko-KR" sz="1400"/>
              <a:t>01, </a:t>
            </a:r>
            <a:r>
              <a:rPr lang="ko-KR" altLang="en-US" sz="1400"/>
              <a:t>마지막은 </a:t>
            </a:r>
            <a:r>
              <a:rPr lang="en-US" altLang="ko-KR" sz="1400"/>
              <a:t>10</a:t>
            </a:r>
            <a:r>
              <a:rPr lang="ko-KR" altLang="en-US" sz="1400"/>
              <a:t>일 때의 결과이다</a:t>
            </a:r>
            <a:r>
              <a:rPr lang="en-US" altLang="ko-KR" sz="1400"/>
              <a:t>. </a:t>
            </a:r>
          </a:p>
          <a:p>
            <a:r>
              <a:rPr lang="ko-KR" altLang="en-US" sz="1400"/>
              <a:t>스위치로 입력된 두 수는 </a:t>
            </a:r>
            <a:r>
              <a:rPr lang="en-US" altLang="ko-KR" sz="1400"/>
              <a:t>a = 6, b = 15 </a:t>
            </a:r>
            <a:r>
              <a:rPr lang="ko-KR" altLang="en-US" sz="1400"/>
              <a:t>이므로</a:t>
            </a:r>
            <a:r>
              <a:rPr lang="en-US" altLang="ko-KR" sz="1400"/>
              <a:t>, KEY=00</a:t>
            </a:r>
            <a:r>
              <a:rPr lang="ko-KR" altLang="en-US" sz="1400"/>
              <a:t>일 때</a:t>
            </a:r>
            <a:r>
              <a:rPr lang="en-US" altLang="ko-KR" sz="1400"/>
              <a:t>, </a:t>
            </a:r>
            <a:r>
              <a:rPr lang="ko-KR" altLang="en-US" sz="1400"/>
              <a:t>결과는 </a:t>
            </a:r>
            <a:r>
              <a:rPr lang="en-US" altLang="ko-KR" sz="1400"/>
              <a:t>6+15 = 21, KEY=01</a:t>
            </a:r>
            <a:r>
              <a:rPr lang="ko-KR" altLang="en-US" sz="1400"/>
              <a:t>일 때</a:t>
            </a:r>
            <a:r>
              <a:rPr lang="en-US" altLang="ko-KR" sz="1400"/>
              <a:t>, </a:t>
            </a:r>
            <a:r>
              <a:rPr lang="ko-KR" altLang="en-US" sz="1400"/>
              <a:t>결과는 </a:t>
            </a:r>
            <a:r>
              <a:rPr lang="en-US" altLang="ko-KR" sz="1400"/>
              <a:t>6-15 = -9, </a:t>
            </a:r>
            <a:r>
              <a:rPr lang="ko-KR" altLang="en-US" sz="1400"/>
              <a:t>나머지 </a:t>
            </a:r>
            <a:r>
              <a:rPr lang="en-US" altLang="ko-KR" sz="1400"/>
              <a:t>KEY</a:t>
            </a:r>
            <a:r>
              <a:rPr lang="ko-KR" altLang="en-US" sz="1400"/>
              <a:t>에 대해서는</a:t>
            </a:r>
            <a:r>
              <a:rPr lang="en-US" altLang="ko-KR" sz="1400"/>
              <a:t> 6*15 = 90</a:t>
            </a:r>
            <a:r>
              <a:rPr lang="ko-KR" altLang="en-US" sz="1400"/>
              <a:t>의 결과가 잘 나오는 것을 확인할 수 있었다</a:t>
            </a:r>
            <a:r>
              <a:rPr lang="en-US" altLang="ko-KR" sz="1400"/>
              <a:t>.</a:t>
            </a:r>
          </a:p>
          <a:p>
            <a:r>
              <a:rPr lang="ko-KR" altLang="en-US" sz="1400"/>
              <a:t>레지스터를 살펴보면</a:t>
            </a:r>
            <a:r>
              <a:rPr lang="en-US" altLang="ko-KR" sz="1400"/>
              <a:t>, r10</a:t>
            </a:r>
            <a:r>
              <a:rPr lang="ko-KR" altLang="en-US" sz="1400"/>
              <a:t>에 </a:t>
            </a:r>
            <a:r>
              <a:rPr lang="en-US" altLang="ko-KR" sz="1400"/>
              <a:t>100</a:t>
            </a:r>
            <a:r>
              <a:rPr lang="ko-KR" altLang="en-US" sz="1400"/>
              <a:t>의 자리 수가 들어있고</a:t>
            </a:r>
            <a:r>
              <a:rPr lang="en-US" altLang="ko-KR" sz="1400"/>
              <a:t>, r11</a:t>
            </a:r>
            <a:r>
              <a:rPr lang="ko-KR" altLang="en-US" sz="1400"/>
              <a:t>에 </a:t>
            </a:r>
            <a:r>
              <a:rPr lang="en-US" altLang="ko-KR" sz="1400"/>
              <a:t>10</a:t>
            </a:r>
            <a:r>
              <a:rPr lang="ko-KR" altLang="en-US" sz="1400"/>
              <a:t>의 자리 수</a:t>
            </a:r>
            <a:r>
              <a:rPr lang="en-US" altLang="ko-KR" sz="1400"/>
              <a:t>, r12</a:t>
            </a:r>
            <a:r>
              <a:rPr lang="ko-KR" altLang="en-US" sz="1400"/>
              <a:t>에 </a:t>
            </a:r>
            <a:r>
              <a:rPr lang="en-US" altLang="ko-KR" sz="1400"/>
              <a:t>1</a:t>
            </a:r>
            <a:r>
              <a:rPr lang="ko-KR" altLang="en-US" sz="1400"/>
              <a:t>의 자리 수가 들어있는 것을 확인할 수 있고</a:t>
            </a:r>
            <a:r>
              <a:rPr lang="en-US" altLang="ko-KR" sz="1400"/>
              <a:t>, r13</a:t>
            </a:r>
            <a:r>
              <a:rPr lang="ko-KR" altLang="en-US" sz="1400"/>
              <a:t>이 </a:t>
            </a:r>
            <a:r>
              <a:rPr lang="en-US" altLang="ko-KR" sz="1400"/>
              <a:t>1</a:t>
            </a:r>
            <a:r>
              <a:rPr lang="ko-KR" altLang="en-US" sz="1400"/>
              <a:t>일 경우 양수</a:t>
            </a:r>
            <a:r>
              <a:rPr lang="en-US" altLang="ko-KR" sz="1400"/>
              <a:t>, 0</a:t>
            </a:r>
            <a:r>
              <a:rPr lang="ko-KR" altLang="en-US" sz="1400"/>
              <a:t>일 경우 음수가 되어 </a:t>
            </a:r>
            <a:r>
              <a:rPr lang="en-US" altLang="ko-KR" sz="1400"/>
              <a:t>HEX3 display</a:t>
            </a:r>
            <a:r>
              <a:rPr lang="ko-KR" altLang="en-US" sz="1400"/>
              <a:t>에 </a:t>
            </a:r>
            <a:r>
              <a:rPr lang="en-US" altLang="ko-KR" sz="1400"/>
              <a:t>- </a:t>
            </a:r>
            <a:r>
              <a:rPr lang="ko-KR" altLang="en-US" sz="1400"/>
              <a:t>부호가 출력되는 것을 확인할 수 있었다</a:t>
            </a:r>
            <a:r>
              <a:rPr lang="en-US" altLang="ko-KR" sz="1400"/>
              <a:t>.</a:t>
            </a:r>
            <a:endParaRPr lang="ko-KR" altLang="en-US" sz="1400" dirty="0"/>
          </a:p>
        </p:txBody>
      </p:sp>
      <p:pic>
        <p:nvPicPr>
          <p:cNvPr id="8" name="그림 7" descr="테이블이(가) 표시된 사진&#10;&#10;자동 생성된 설명">
            <a:extLst>
              <a:ext uri="{FF2B5EF4-FFF2-40B4-BE49-F238E27FC236}">
                <a16:creationId xmlns:a16="http://schemas.microsoft.com/office/drawing/2014/main" id="{90773824-2CD0-C384-DC6F-BB727A22DC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9418" y="1289855"/>
            <a:ext cx="1133475" cy="2771775"/>
          </a:xfrm>
          <a:prstGeom prst="rect">
            <a:avLst/>
          </a:prstGeom>
        </p:spPr>
      </p:pic>
      <p:pic>
        <p:nvPicPr>
          <p:cNvPr id="13" name="그림 12" descr="테이블이(가) 표시된 사진&#10;&#10;자동 생성된 설명">
            <a:extLst>
              <a:ext uri="{FF2B5EF4-FFF2-40B4-BE49-F238E27FC236}">
                <a16:creationId xmlns:a16="http://schemas.microsoft.com/office/drawing/2014/main" id="{E5B88EED-4467-5160-8DD3-081DAEFF99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5722" y="1289855"/>
            <a:ext cx="1133475" cy="2771775"/>
          </a:xfrm>
          <a:prstGeom prst="rect">
            <a:avLst/>
          </a:prstGeom>
        </p:spPr>
      </p:pic>
      <p:pic>
        <p:nvPicPr>
          <p:cNvPr id="17" name="그림 16" descr="테이블이(가) 표시된 사진&#10;&#10;자동 생성된 설명">
            <a:extLst>
              <a:ext uri="{FF2B5EF4-FFF2-40B4-BE49-F238E27FC236}">
                <a16:creationId xmlns:a16="http://schemas.microsoft.com/office/drawing/2014/main" id="{95817C9A-991B-4721-3474-F63A4D434EC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0318" y="1289855"/>
            <a:ext cx="1133475" cy="277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9249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기류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사용자 지정 4">
      <a:majorFont>
        <a:latin typeface="Arial"/>
        <a:ea typeface="맑은 고딕"/>
        <a:cs typeface=""/>
      </a:majorFont>
      <a:minorFont>
        <a:latin typeface="Arial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프레젠테이션2" id="{F90D718A-4B56-4401-962A-A9E753FFE44C}" vid="{CCA741FA-5561-41A1-A761-125844CEF75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197CDEE36A342C4BB4E0DADB96743075" ma:contentTypeVersion="12" ma:contentTypeDescription="새 문서를 만듭니다." ma:contentTypeScope="" ma:versionID="618b9689406f21384dae3e81b50bdf3d">
  <xsd:schema xmlns:xsd="http://www.w3.org/2001/XMLSchema" xmlns:xs="http://www.w3.org/2001/XMLSchema" xmlns:p="http://schemas.microsoft.com/office/2006/metadata/properties" xmlns:ns3="86764eaf-7df5-44a8-917e-0a73d19c8f8c" xmlns:ns4="9f10a97f-1288-4566-88ff-19bb3e23ddaa" targetNamespace="http://schemas.microsoft.com/office/2006/metadata/properties" ma:root="true" ma:fieldsID="b9dcedecafc5740d73b6e763a999d7a4" ns3:_="" ns4:_="">
    <xsd:import namespace="86764eaf-7df5-44a8-917e-0a73d19c8f8c"/>
    <xsd:import namespace="9f10a97f-1288-4566-88ff-19bb3e23ddaa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3:LastSharedByUser" minOccurs="0"/>
                <xsd:element ref="ns3:LastSharedByTime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MediaServiceAutoTags" minOccurs="0"/>
                <xsd:element ref="ns4:MediaServiceGenerationTime" minOccurs="0"/>
                <xsd:element ref="ns4:MediaServiceEventHashCode" minOccurs="0"/>
                <xsd:element ref="ns4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6764eaf-7df5-44a8-917e-0a73d19c8f8c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공유 대상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세부 정보 공유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힌트 해시 공유" ma:description="" ma:hidden="true" ma:internalName="SharingHintHash" ma:readOnly="true">
      <xsd:simpleType>
        <xsd:restriction base="dms:Text"/>
      </xsd:simpleType>
    </xsd:element>
    <xsd:element name="LastSharedByUser" ma:index="11" nillable="true" ma:displayName="사용자별 마지막 공유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2" nillable="true" ma:displayName="시간별 마지막 공유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f10a97f-1288-4566-88ff-19bb3e23dda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3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4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6" nillable="true" ma:displayName="Tags" ma:internalName="MediaServiceAutoTags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C760D326-300D-44CB-97A2-82A1AE2C514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B97696C-0916-4F6E-A895-4B1025FE7BD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6764eaf-7df5-44a8-917e-0a73d19c8f8c"/>
    <ds:schemaRef ds:uri="9f10a97f-1288-4566-88ff-19bb3e23dda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FBB4B32-E5E7-4467-87F1-533CB5A1BCD4}">
  <ds:schemaRefs>
    <ds:schemaRef ds:uri="86764eaf-7df5-44a8-917e-0a73d19c8f8c"/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9f10a97f-1288-4566-88ff-19bb3e23ddaa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CASL_PPT_Template_16_9</Template>
  <TotalTime>1306</TotalTime>
  <Words>573</Words>
  <Application>Microsoft Office PowerPoint</Application>
  <PresentationFormat>와이드스크린</PresentationFormat>
  <Paragraphs>47</Paragraphs>
  <Slides>7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1" baseType="lpstr">
      <vt:lpstr>맑은 고딕</vt:lpstr>
      <vt:lpstr>Arial</vt:lpstr>
      <vt:lpstr>Wingdings</vt:lpstr>
      <vt:lpstr>Office 테마</vt:lpstr>
      <vt:lpstr>Lab 4. Input/Output in an  Embedded System</vt:lpstr>
      <vt:lpstr>Part II</vt:lpstr>
      <vt:lpstr>Part II, Cont’d</vt:lpstr>
      <vt:lpstr>Part II, Cont’d</vt:lpstr>
      <vt:lpstr>Part III</vt:lpstr>
      <vt:lpstr>Part III, Cont’d</vt:lpstr>
      <vt:lpstr>Part III, Cont’d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김태환 항공전자정보공학부(교수)</dc:creator>
  <cp:lastModifiedBy>윤준영(***6***150)</cp:lastModifiedBy>
  <cp:revision>37</cp:revision>
  <dcterms:created xsi:type="dcterms:W3CDTF">2022-09-13T00:44:22Z</dcterms:created>
  <dcterms:modified xsi:type="dcterms:W3CDTF">2022-10-07T07:32:31Z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0x010100197CDEE36A342C4BB4E0DADB96743075</vt:lpwstr>
  </property>
</Properties>
</file>